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6" r:id="rId29"/>
    <p:sldId id="284" r:id="rId30"/>
    <p:sldId id="285" r:id="rId31"/>
    <p:sldId id="28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had Shaikh" initials="FS" lastIdx="1" clrIdx="0">
    <p:extLst>
      <p:ext uri="{19B8F6BF-5375-455C-9EA6-DF929625EA0E}">
        <p15:presenceInfo xmlns:p15="http://schemas.microsoft.com/office/powerpoint/2012/main" userId="Fahad Sha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9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03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812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44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0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68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9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6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7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3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2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0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B423A9A-E9F1-46D1-9046-777207A0580E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D3F65-CC4C-4FB1-9753-5E540E098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72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8759-91B7-46B7-8872-0E938D8A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36072"/>
            <a:ext cx="8825658" cy="3329581"/>
          </a:xfrm>
        </p:spPr>
        <p:txBody>
          <a:bodyPr/>
          <a:lstStyle/>
          <a:p>
            <a:r>
              <a:rPr lang="en-US" sz="6600" b="1" dirty="0">
                <a:latin typeface="Franklin Gothic Medium Cond" panose="020B0606030402020204" pitchFamily="34" charset="0"/>
              </a:rPr>
              <a:t>DSA PROJECT FINAL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4A399-BC71-47FD-AD55-C0AEC51C3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65652"/>
            <a:ext cx="8825658" cy="1044579"/>
          </a:xfrm>
        </p:spPr>
        <p:txBody>
          <a:bodyPr>
            <a:normAutofit fontScale="62500" lnSpcReduction="20000"/>
          </a:bodyPr>
          <a:lstStyle/>
          <a:p>
            <a:r>
              <a:rPr lang="en-US" sz="4400" b="1" dirty="0"/>
              <a:t>Project officium</a:t>
            </a:r>
          </a:p>
          <a:p>
            <a:r>
              <a:rPr lang="en-US" sz="2200" dirty="0"/>
              <a:t>Group members:</a:t>
            </a:r>
          </a:p>
          <a:p>
            <a:r>
              <a:rPr lang="en-US" sz="2200" dirty="0"/>
              <a:t>Fahad shaikh; Mariam Baloch; haris karim ladhani</a:t>
            </a:r>
          </a:p>
        </p:txBody>
      </p:sp>
    </p:spTree>
    <p:extLst>
      <p:ext uri="{BB962C8B-B14F-4D97-AF65-F5344CB8AC3E}">
        <p14:creationId xmlns:p14="http://schemas.microsoft.com/office/powerpoint/2010/main" val="1014333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third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google searching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module called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Selenium.</a:t>
            </a:r>
            <a:endParaRPr lang="en-US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Essentially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Selenium WebDriver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is a collection of open source APIs which are used to automate the testing of a web application. 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driver.get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method of this module is what navigate us to our webpage – google in this case.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Using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driver.find_element_by_name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we perform the actual search.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8	Interface when doing a google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7809-1F6E-46EE-9162-D6BAD860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86" y="3563566"/>
            <a:ext cx="5815808" cy="2588475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FF66024-F1B6-4634-A8F2-8C341CF69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3780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9	Code snippet for google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499799" y="4748948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10	Output for google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5D98E0-8FF7-4E2B-9DFE-FC024D0FF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0" y="1731942"/>
            <a:ext cx="5599643" cy="30915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DE069E-BE89-4D77-81B7-D292918A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58" y="1589542"/>
            <a:ext cx="5682143" cy="3364353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2B5DCFA-C6A4-4C59-96CD-103788A4DD22}"/>
              </a:ext>
            </a:extLst>
          </p:cNvPr>
          <p:cNvSpPr txBox="1">
            <a:spLocks/>
          </p:cNvSpPr>
          <p:nvPr/>
        </p:nvSpPr>
        <p:spPr>
          <a:xfrm>
            <a:off x="646111" y="5783094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Performing a google search using Selenium further requires the use of browser specific drivers. For example Firefox uses the Geckodriver.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1C4AD1C-09F9-404E-AF63-46B6B7D1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5338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950752"/>
            <a:ext cx="10301681" cy="5717241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fourth function is concerning </a:t>
            </a:r>
            <a:r>
              <a:rPr lang="en-US" b="1" u="sng" dirty="0">
                <a:latin typeface="Franklin Gothic Book" panose="020B0503020102020204" pitchFamily="34" charset="0"/>
              </a:rPr>
              <a:t>YouTube search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This is possibly through the </a:t>
            </a:r>
            <a:r>
              <a:rPr lang="en-US" b="1" dirty="0">
                <a:latin typeface="Franklin Gothic Book" panose="020B0503020102020204" pitchFamily="34" charset="0"/>
              </a:rPr>
              <a:t>urllib module – </a:t>
            </a:r>
            <a:r>
              <a:rPr lang="en-US" dirty="0">
                <a:latin typeface="Franklin Gothic Book" panose="020B0503020102020204" pitchFamily="34" charset="0"/>
              </a:rPr>
              <a:t>this is a module that allows us access websites, download data, parse data, modify the headers, and do any GET and POST requests.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Before we can do the actual search, the search key (i.e. search term) must be encoded before it is parsed into the url.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Once the search key has been successfully encoded, the program can successfully access the search results.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function </a:t>
            </a:r>
            <a:r>
              <a:rPr lang="en-US" b="1" dirty="0">
                <a:latin typeface="Franklin Gothic Book" panose="020B0503020102020204" pitchFamily="34" charset="0"/>
              </a:rPr>
              <a:t>re.findall()</a:t>
            </a:r>
            <a:r>
              <a:rPr lang="en-US" dirty="0">
                <a:latin typeface="Franklin Gothic Book" panose="020B0503020102020204" pitchFamily="34" charset="0"/>
              </a:rPr>
              <a:t> to return all non-overlapping matches of patterns in a string as a list of strings. Each video on YouTube has its own 11 characters ID and this </a:t>
            </a:r>
            <a:r>
              <a:rPr lang="en-US" b="1" dirty="0">
                <a:latin typeface="Franklin Gothic Book" panose="020B0503020102020204" pitchFamily="34" charset="0"/>
              </a:rPr>
              <a:t>findall() expression </a:t>
            </a:r>
            <a:r>
              <a:rPr lang="en-US" dirty="0">
                <a:latin typeface="Franklin Gothic Book" panose="020B0503020102020204" pitchFamily="34" charset="0"/>
              </a:rPr>
              <a:t>will find all matches in decoded html content (in search results page).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use the python strings </a:t>
            </a:r>
            <a:r>
              <a:rPr lang="en-US" b="1" dirty="0">
                <a:latin typeface="Franklin Gothic Book" panose="020B0503020102020204" pitchFamily="34" charset="0"/>
              </a:rPr>
              <a:t>decode() </a:t>
            </a:r>
            <a:r>
              <a:rPr lang="en-US" dirty="0">
                <a:latin typeface="Franklin Gothic Book" panose="020B0503020102020204" pitchFamily="34" charset="0"/>
              </a:rPr>
              <a:t>method to convert the html content from one encoding scheme to one that we require.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Finally, we play the first video in the search results because that result is nearest to our search term.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31FA5-6C14-48CC-9021-A9BF33A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3636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11	Code snippet for youtube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12	interface when doing youtube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6EE7F4-524D-4602-AA16-6AC5B2AC76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54" y="2342873"/>
            <a:ext cx="5575855" cy="237744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0C4B8-6E1B-4E0C-8536-C418CC750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24" y="2254622"/>
            <a:ext cx="5746389" cy="2553951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84D1F25-7F85-45A4-B18C-D0D61E66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56862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0901B-8C26-497D-BB79-564BB1A5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06" y="1256775"/>
            <a:ext cx="7172587" cy="41205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2" y="537128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13	Output for youtube search command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B69D5-E6C1-4CDC-A1E0-6A9CFBDD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92819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fifth function is concerning the </a:t>
            </a:r>
            <a:r>
              <a:rPr lang="en-US" sz="2400" b="1" u="sng" dirty="0">
                <a:latin typeface="Franklin Gothic Book" panose="020B0503020102020204" pitchFamily="34" charset="0"/>
              </a:rPr>
              <a:t>Wikipedia search</a:t>
            </a: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first isolate the search term from our entered command by use of regular expression functions.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If the search is successful, we isolate the search term from the match object and then pass it onto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Wikipedia module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which results in the following 3 steps: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send a GET request to Wikipedia with the search query to access data.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Once the request is successful, we parse the Wikipedia content page.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Then we encode the html content into UTF-8 character encoding.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Subsequently we use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join()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method to separate the paragraphs of text into lines which we then pass onto the Speak function which then reads the text out like an audio book.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FBF0489-23F0-4687-A0B4-33BCA9BE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30162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14	Code snippet for Wikipedia 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15	interface when doing Wikipedia search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0EDE82-0CFE-4CB5-A047-80687CF08F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02" y="2367734"/>
            <a:ext cx="4395787" cy="254223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AF7F12-78E1-4F84-9D4F-9CC85361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33" y="2367734"/>
            <a:ext cx="5721367" cy="254223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70C66B5-376B-4549-8188-0CBA3BB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7915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04A04-FF53-433A-BD19-F3DDADC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341" y="515264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16	Output for Wikipedia search command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6D33-DBF4-4F04-B184-3F90A218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48" y="1026833"/>
            <a:ext cx="7334774" cy="412581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2DCC931-C5DE-471A-8D43-44D33C9BE63F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Wikipedia search has output in both text – through the “Assistant says” field in the GUI – and speech – played via media player through the Speak function.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C83BB5A-0D11-40CC-801D-CB30714D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48140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sixth function is concerning the </a:t>
            </a:r>
            <a:r>
              <a:rPr lang="en-US" sz="2800" b="1" u="sng" dirty="0">
                <a:latin typeface="Franklin Gothic Book" panose="020B0503020102020204" pitchFamily="34" charset="0"/>
              </a:rPr>
              <a:t>weather report</a:t>
            </a:r>
            <a:r>
              <a:rPr lang="en-US" sz="28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done using the 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Python Open Weather Module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which is essentially a wrapper library for Open Weather Maps web API’s.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effectively a quick and easy consumption of Open Weather Maps data for Python applications.</a:t>
            </a:r>
          </a:p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E8115-1DC9-4820-A0A7-94CCD1CA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718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17	Interface for weather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DACD3-BF70-4C45-8401-45AA3B3DD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03" y="3071241"/>
            <a:ext cx="6950594" cy="307241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658466F-5854-45BA-9021-6C595E46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00301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812" y="4827032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18	Code snippet for weather command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6" y="4790192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19	Output for weather command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A8E378-CFA5-4284-96DC-641D2AFC2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" y="1912690"/>
            <a:ext cx="5442553" cy="310744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5CDD-169E-414D-AAC2-EA0E81F2C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76" y="1912690"/>
            <a:ext cx="5975481" cy="3107444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7EB0064-DF09-40B4-A9A2-2DFB0FAE4773}"/>
              </a:ext>
            </a:extLst>
          </p:cNvPr>
          <p:cNvSpPr txBox="1">
            <a:spLocks/>
          </p:cNvSpPr>
          <p:nvPr/>
        </p:nvSpPr>
        <p:spPr>
          <a:xfrm>
            <a:off x="637722" y="5917318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a weather command has output in both text – through the “Assistant says” field in the GUI – and speech – played via media player through the Speak function, as seen in Fig. 16.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7FB16EA-D5D4-4E0A-92C6-A6EB9DF3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237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4940-8B88-48FC-B42C-138EEBD2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7576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BD5F8-1757-4E7F-8C69-FFD3DEB3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98" y="1390188"/>
            <a:ext cx="10016455" cy="5253893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Officium is a personal intelligent assistant, the behavior of which is changed by the user.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We wished to accomplish a stand alone personal assistant along the lines of Cortana and Siri.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Specifically targeting users characterized by technical ineptitude i.e. less tech savvy, Officium helps users perform simple yet important web based computing functions such as: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Navigating to a web page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Sending an email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Google Search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YouTube search for entertainment purposes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Finding information on a particular subject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Weather and Time updates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6C596-4B79-46A3-BC93-F2CAE39B9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63301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1" y="497460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923" y="1415232"/>
            <a:ext cx="8946541" cy="495649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remaining functions are simple and self-explanatory, they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Time: Provides time update by reading the system clock.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Hello: Provides an appropriate salutation on basis of the time of day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Quit: Terminates the program</a:t>
            </a:r>
          </a:p>
          <a:p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6E282EF-E540-4AF7-A19D-DF9BF161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6211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37" y="150715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F5753-446F-4166-8696-E452C4A7D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7" y="1051925"/>
            <a:ext cx="4437776" cy="2284897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E6F5AF1D-1C26-4333-9476-8C2129F2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3226" y="3199057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20	Interface for time 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30178-AC16-47E4-9A9F-99026994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75" y="1051925"/>
            <a:ext cx="4954388" cy="2284897"/>
          </a:xfrm>
          <a:prstGeom prst="rect">
            <a:avLst/>
          </a:prstGeom>
        </p:spPr>
      </p:pic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8A60D89-2E28-4FA9-AE95-A17164AB87DA}"/>
              </a:ext>
            </a:extLst>
          </p:cNvPr>
          <p:cNvSpPr txBox="1">
            <a:spLocks/>
          </p:cNvSpPr>
          <p:nvPr/>
        </p:nvSpPr>
        <p:spPr>
          <a:xfrm>
            <a:off x="6360081" y="319905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21	Interface for salutation command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DC46C3-A304-4E5E-80A7-3256745E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35" y="3650275"/>
            <a:ext cx="4979639" cy="2226744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3DAC457F-CB74-492F-B2BF-A0A8E6C1BD69}"/>
              </a:ext>
            </a:extLst>
          </p:cNvPr>
          <p:cNvSpPr txBox="1">
            <a:spLocks/>
          </p:cNvSpPr>
          <p:nvPr/>
        </p:nvSpPr>
        <p:spPr>
          <a:xfrm>
            <a:off x="3752503" y="5671534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22	Interface for quit command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076242F8-71D2-4AE6-881C-A9594F0C6E58}"/>
              </a:ext>
            </a:extLst>
          </p:cNvPr>
          <p:cNvSpPr txBox="1">
            <a:spLocks/>
          </p:cNvSpPr>
          <p:nvPr/>
        </p:nvSpPr>
        <p:spPr>
          <a:xfrm>
            <a:off x="511887" y="6247400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Output for these commands is solely audio which is played through the talk function thus, direct output.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E22E834-808D-4258-9DF1-8B3214B3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3227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We initially implemented two stacks using the adapter design pattern.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Purpose of these stacks was to handle history of the user’s usage of the assistant exactly along the same lines as a web browser does for internet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the GUI we have two buttons Back and Forward that allow us to traverse backwards and forwards in the history of commands.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Whenever a command is entered, it is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thus, recorded in history.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The further we cycle backwards, commands are popped from the </a:t>
            </a:r>
            <a:r>
              <a:rPr lang="en-US" sz="2400" b="1" dirty="0">
                <a:latin typeface="Franklin Gothic Book" panose="020B0503020102020204" pitchFamily="34" charset="0"/>
              </a:rPr>
              <a:t>Back </a:t>
            </a:r>
            <a:r>
              <a:rPr lang="en-US" sz="2400" dirty="0">
                <a:latin typeface="Franklin Gothic Book" panose="020B0503020102020204" pitchFamily="34" charset="0"/>
              </a:rPr>
              <a:t>stack and then pushed onto the </a:t>
            </a:r>
            <a:r>
              <a:rPr lang="en-US" sz="2400" b="1" dirty="0">
                <a:latin typeface="Franklin Gothic Book" panose="020B0503020102020204" pitchFamily="34" charset="0"/>
              </a:rPr>
              <a:t>Forward </a:t>
            </a:r>
            <a:r>
              <a:rPr lang="en-US" sz="2400" dirty="0">
                <a:latin typeface="Franklin Gothic Book" panose="020B0503020102020204" pitchFamily="34" charset="0"/>
              </a:rPr>
              <a:t>stack.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D5D54A7-CC66-4539-9E7F-D50D5F97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28561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42" y="290674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Data Structures Implementation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224" y="950753"/>
            <a:ext cx="8946541" cy="5717241"/>
          </a:xfrm>
        </p:spPr>
        <p:txBody>
          <a:bodyPr>
            <a:normAutofit fontScale="92500"/>
          </a:bodyPr>
          <a:lstStyle/>
          <a:p>
            <a:pPr algn="just"/>
            <a:endParaRPr lang="en-US" sz="2400" b="1" dirty="0">
              <a:solidFill>
                <a:schemeClr val="tx1">
                  <a:lumMod val="85000"/>
                </a:schemeClr>
              </a:solidFill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If the history is empty is either direction and we try to traverse backwards and forwards, the program lets us now that history is indeed empty.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Problem with adapter design was that it led to a </a:t>
            </a:r>
            <a:r>
              <a:rPr lang="en-US" sz="2400" b="1" dirty="0">
                <a:latin typeface="Franklin Gothic Book" panose="020B0503020102020204" pitchFamily="34" charset="0"/>
              </a:rPr>
              <a:t>amortized bound </a:t>
            </a:r>
            <a:r>
              <a:rPr lang="en-US" sz="2400" dirty="0">
                <a:latin typeface="Franklin Gothic Book" panose="020B0503020102020204" pitchFamily="34" charset="0"/>
              </a:rPr>
              <a:t>such that a typical call to </a:t>
            </a:r>
            <a:r>
              <a:rPr lang="en-US" sz="2400" b="1" dirty="0">
                <a:latin typeface="Franklin Gothic Book" panose="020B0503020102020204" pitchFamily="34" charset="0"/>
              </a:rPr>
              <a:t>push and pop </a:t>
            </a:r>
            <a:r>
              <a:rPr lang="en-US" sz="2400" dirty="0">
                <a:latin typeface="Franklin Gothic Book" panose="020B0503020102020204" pitchFamily="34" charset="0"/>
              </a:rPr>
              <a:t>functions takes </a:t>
            </a:r>
            <a:r>
              <a:rPr lang="en-US" sz="2400" b="1" dirty="0">
                <a:latin typeface="Franklin Gothic Book" panose="020B0503020102020204" pitchFamily="34" charset="0"/>
              </a:rPr>
              <a:t>O(1) constant time but there is occasionally a O(n) worst case – when the operations cause the list to resize its underlying array.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Fixing the amortized bound required the restriction of the size of both stacks, thus, after a appropriate cap, both stacks are emptied.</a:t>
            </a:r>
          </a:p>
          <a:p>
            <a:pPr lvl="0"/>
            <a:r>
              <a:rPr lang="en-US" sz="2400" dirty="0">
                <a:latin typeface="Franklin Gothic Book" panose="020B0503020102020204" pitchFamily="34" charset="0"/>
              </a:rPr>
              <a:t>In order to prevent a contradiction between this stack clearance and history recording, we thus, implement a log file of the operations of the program, which in text format also keeps track of the user’s history – done using the </a:t>
            </a:r>
            <a:r>
              <a:rPr lang="en-US" sz="2400" b="1" dirty="0">
                <a:latin typeface="Franklin Gothic Book" panose="020B0503020102020204" pitchFamily="34" charset="0"/>
              </a:rPr>
              <a:t>INFO </a:t>
            </a:r>
            <a:r>
              <a:rPr lang="en-US" sz="2400" dirty="0">
                <a:latin typeface="Franklin Gothic Book" panose="020B0503020102020204" pitchFamily="34" charset="0"/>
              </a:rPr>
              <a:t>level of the </a:t>
            </a:r>
            <a:r>
              <a:rPr lang="en-US" sz="2400" b="1" dirty="0">
                <a:latin typeface="Franklin Gothic Book" panose="020B0503020102020204" pitchFamily="34" charset="0"/>
              </a:rPr>
              <a:t>logging module.</a:t>
            </a:r>
            <a:endParaRPr lang="en-US" sz="2400" dirty="0">
              <a:latin typeface="Franklin Gothic Book" panose="020B0503020102020204" pitchFamily="34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2B3C635-68C0-4B22-8508-47C1ABBB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969336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3392E-CBF4-4699-8352-AF16C5F8C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726692"/>
            <a:ext cx="4841916" cy="21600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9EBD5-32C2-4251-9A4B-AF3F09E5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174" y="2795687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23	Interface showing the button to access previous history i.e. Back stack. As indicated by the yellow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D7D1A-9116-452D-8FD6-B16607BD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03" y="726692"/>
            <a:ext cx="5033541" cy="2160099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AE121FC-EFFF-4675-A650-F426E2167031}"/>
              </a:ext>
            </a:extLst>
          </p:cNvPr>
          <p:cNvSpPr txBox="1">
            <a:spLocks/>
          </p:cNvSpPr>
          <p:nvPr/>
        </p:nvSpPr>
        <p:spPr>
          <a:xfrm>
            <a:off x="6383803" y="2855533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24	Interface result when traversing backwards. Last command that we did was check the weather for London thus, that is what is shown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469F9-5D79-4332-AA8C-DA1858F9F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85" y="3542583"/>
            <a:ext cx="5235429" cy="234112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F7EBC6-A863-4BBB-B003-3B6433588D23}"/>
              </a:ext>
            </a:extLst>
          </p:cNvPr>
          <p:cNvSpPr txBox="1">
            <a:spLocks/>
          </p:cNvSpPr>
          <p:nvPr/>
        </p:nvSpPr>
        <p:spPr>
          <a:xfrm>
            <a:off x="3675041" y="5997846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25	Interface result for when traversal in the previous history direction is not possible – if there is no history recorded of if we reached starting point such that there is no prior history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BD770D-1850-49F9-B2F2-551EBB43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4189829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5374F-B16E-461B-B57B-6776948B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6" y="496719"/>
            <a:ext cx="4815281" cy="215528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B7D0-C1D6-4075-BC95-7577E5864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981" y="2652001"/>
            <a:ext cx="4841916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26	Interface showing the button to access forward based direction history i.e. Forward stack. As indicated by the red arrow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8C1C5-0E7F-41EC-B545-48E317BBA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964" y="496719"/>
            <a:ext cx="5080617" cy="215528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1C0BEB-C032-4558-A8FE-5A7DEFE883F5}"/>
              </a:ext>
            </a:extLst>
          </p:cNvPr>
          <p:cNvSpPr txBox="1">
            <a:spLocks/>
          </p:cNvSpPr>
          <p:nvPr/>
        </p:nvSpPr>
        <p:spPr>
          <a:xfrm>
            <a:off x="6322040" y="2652000"/>
            <a:ext cx="5033541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27	Interface result when traversing forwards. Having traversed forward after reaching the end of the back stack thus, we see the Wikipedia search command.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893619-BED8-4731-85C0-FA321F38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29" y="3415338"/>
            <a:ext cx="5033541" cy="2243982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72EB274-194C-45DF-A623-E7C305422A96}"/>
              </a:ext>
            </a:extLst>
          </p:cNvPr>
          <p:cNvSpPr txBox="1">
            <a:spLocks/>
          </p:cNvSpPr>
          <p:nvPr/>
        </p:nvSpPr>
        <p:spPr>
          <a:xfrm>
            <a:off x="3675041" y="5659320"/>
            <a:ext cx="484191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28	Interface result for when traversal in the forward based direction history direction is not possible.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ED9D50F-EE36-4B9E-972E-FAEECF59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9831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E391F-F5DB-4F3F-9EC1-7C9FF2CF7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6" y="778604"/>
            <a:ext cx="8391787" cy="47203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34C0-8C0C-4E5D-A3A9-E1B7A0F9F90F}"/>
              </a:ext>
            </a:extLst>
          </p:cNvPr>
          <p:cNvSpPr txBox="1">
            <a:spLocks/>
          </p:cNvSpPr>
          <p:nvPr/>
        </p:nvSpPr>
        <p:spPr>
          <a:xfrm>
            <a:off x="1900107" y="5373149"/>
            <a:ext cx="8391786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29	The implemented log file that records the history and all important events in the programs execution.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4CD787-79C9-470F-B0D0-58F7FC63D2AD}"/>
              </a:ext>
            </a:extLst>
          </p:cNvPr>
          <p:cNvSpPr txBox="1">
            <a:spLocks/>
          </p:cNvSpPr>
          <p:nvPr/>
        </p:nvSpPr>
        <p:spPr>
          <a:xfrm>
            <a:off x="604166" y="6079396"/>
            <a:ext cx="11383702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Franklin Gothic Book" panose="020B0503020102020204" pitchFamily="34" charset="0"/>
              </a:rPr>
              <a:t>Note: For better and clearer understanding of the data structures implementation, please watch the recorded demo. It is easier to understand as the execution before your eyes.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1E9EF2D-7691-49D5-82E7-EF2B46BD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3609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653E-4852-435A-A926-E93C76A6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2409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Challenges Addressed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9CD33-E8BF-4173-9AC3-7456653BF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2240"/>
            <a:ext cx="8946541" cy="490616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Franklin Gothic Book" panose="020B0503020102020204" pitchFamily="34" charset="0"/>
              </a:rPr>
              <a:t>Improvement of the efficiency of the assistant to user communication.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introducing a another speech function i.e. the Talk function (as previously mentioned), this allowed for faster direct dissemination of information in appropriate situations – these situations pertained to smaller messages.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Resolving the amortized bounds of the two stacks used for the recording of the history.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restricting capacity of the stack and introducing a log file that helps with history management.</a:t>
            </a:r>
          </a:p>
          <a:p>
            <a:r>
              <a:rPr lang="en-US" sz="2400" dirty="0">
                <a:latin typeface="Franklin Gothic Book" panose="020B0503020102020204" pitchFamily="34" charset="0"/>
              </a:rPr>
              <a:t>Automatic execution of history traversal whenever program was launched.</a:t>
            </a:r>
          </a:p>
          <a:p>
            <a:pPr lvl="1"/>
            <a:r>
              <a:rPr lang="en-US" sz="2000" dirty="0">
                <a:latin typeface="Franklin Gothic Book" panose="020B0503020102020204" pitchFamily="34" charset="0"/>
              </a:rPr>
              <a:t>This was resolved by altering the mapping of the Back and Forward buttons in the GUI as anonymous functions – using the Lambda function.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863117F-F10D-4F90-B287-BE4FD675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724542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92D6-9BDE-4105-9666-9FC019BB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730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Dealing with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81B3-4DFC-4D2F-974A-14D8D377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1260"/>
            <a:ext cx="8946541" cy="1057300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Dealing with errors is quite simple, should a user make a mistake in a command, the program simply randomly chooses 1 of 4 error messages and informs the message via the Talk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95C87-66D3-4673-BE1E-F5E017733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28" y="2459382"/>
            <a:ext cx="5547360" cy="80772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BA9DD72-615E-47B9-B4D6-66213162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9669" y="3037159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30	Error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B319F-34AB-4CFE-A741-336D0625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02" y="3844879"/>
            <a:ext cx="3703320" cy="102108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26830-9E07-4898-9D55-079BC97ED722}"/>
              </a:ext>
            </a:extLst>
          </p:cNvPr>
          <p:cNvSpPr txBox="1">
            <a:spLocks/>
          </p:cNvSpPr>
          <p:nvPr/>
        </p:nvSpPr>
        <p:spPr>
          <a:xfrm>
            <a:off x="3379668" y="4636016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31	The randomly chosen error messages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466572A-C884-40B9-B20E-4EF9DE23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20441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0A9B-A272-4AF5-95DE-907EF7DB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400530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42270C5-B4B2-454C-80BB-04927548F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11939"/>
              </p:ext>
            </p:extLst>
          </p:nvPr>
        </p:nvGraphicFramePr>
        <p:xfrm>
          <a:off x="1587383" y="592738"/>
          <a:ext cx="8128000" cy="5672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70228194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46270887"/>
                    </a:ext>
                  </a:extLst>
                </a:gridCol>
              </a:tblGrid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 Involved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47746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 of GUI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Fahad</a:t>
                      </a:r>
                      <a:r>
                        <a:rPr lang="en-US" dirty="0"/>
                        <a:t>: Creation of all GUI elements and placement; </a:t>
                      </a:r>
                      <a:r>
                        <a:rPr lang="en-US" b="1" u="none" dirty="0"/>
                        <a:t>Haris</a:t>
                      </a:r>
                      <a:r>
                        <a:rPr lang="en-US" dirty="0"/>
                        <a:t>: Integration with source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588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: </a:t>
                      </a:r>
                      <a:r>
                        <a:rPr lang="en-US" b="0" dirty="0"/>
                        <a:t>Speak &amp; Talk functions</a:t>
                      </a:r>
                    </a:p>
                    <a:p>
                      <a:r>
                        <a:rPr lang="en-US" b="1" dirty="0"/>
                        <a:t>Fahad: </a:t>
                      </a:r>
                      <a:r>
                        <a:rPr lang="en-US" b="0" dirty="0"/>
                        <a:t>Talk function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15047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Structures – Implementation and Problem 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Handled by all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17342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0876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841594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803945"/>
                  </a:ext>
                </a:extLst>
              </a:tr>
              <a:tr h="6797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</a:t>
                      </a:r>
                      <a:r>
                        <a:rPr lang="en-US" sz="1800" b="1" dirty="0"/>
                        <a:t>Mariam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919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0D708-E7BE-4A9D-A13E-92E59B11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28428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B39B-64E4-4C90-B3CF-DA3FAA6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464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Introduction (Cont’d)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A341-2F01-41B1-BB9F-DF607F0B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33182"/>
            <a:ext cx="8946541" cy="2250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comprises of a GUI which has the following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Allows user to enter commands to the assistant via text.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Officium communicates to the user via both text and speech – both methods respectively used where it is deemed appropriate.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Has a self-explanatory start guide that explains the required format of the input commands.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A5602-FBB0-4F30-B14E-5D6CE056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1" y="3621947"/>
            <a:ext cx="6969821" cy="2475916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A4067C9-5052-4554-BE84-03AA7FA4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2652" y="5989739"/>
            <a:ext cx="6969821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1	Project Officium Graphical User Interface.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501EA0C-E788-4154-A818-C379A124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312805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D9905-CE28-414D-8093-28CF760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755009"/>
          </a:xfrm>
        </p:spPr>
        <p:txBody>
          <a:bodyPr/>
          <a:lstStyle/>
          <a:p>
            <a:pPr algn="ctr"/>
            <a:r>
              <a:rPr lang="en-US" sz="3600" b="1" dirty="0">
                <a:latin typeface="Franklin Gothic Medium Cond" panose="020B0606030402020204" pitchFamily="34" charset="0"/>
              </a:rPr>
              <a:t>Work Load Distribution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1FB0BA5-8F53-4EF6-ADED-23351ED42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94957"/>
              </p:ext>
            </p:extLst>
          </p:nvPr>
        </p:nvGraphicFramePr>
        <p:xfrm>
          <a:off x="1284472" y="755009"/>
          <a:ext cx="8128000" cy="5220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61826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091296"/>
                    </a:ext>
                  </a:extLst>
                </a:gridCol>
              </a:tblGrid>
              <a:tr h="104418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u="none" dirty="0">
                          <a:solidFill>
                            <a:schemeClr val="tx1"/>
                          </a:solidFill>
                        </a:rPr>
                        <a:t>Tasks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Person Involved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310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Mariam</a:t>
                      </a:r>
                      <a:r>
                        <a:rPr lang="en-US" b="1" dirty="0"/>
                        <a:t>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843704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240271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Remaining functions: Time; Hello; Quit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74710"/>
                  </a:ext>
                </a:extLst>
              </a:tr>
              <a:tr h="10441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 file and error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Fahad &amp; Haris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6406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1DD6375-BA76-4EE2-B8F2-8B27F61A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71491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0F68-375D-4298-8F1F-5994A7ED4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dirty="0">
                <a:latin typeface="Franklin Gothic Medium Cond" panose="020B0606030402020204" pitchFamily="34" charset="0"/>
              </a:rPr>
              <a:t>FIN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1C9ADA6-C8DD-418E-8F8A-03EE9AD3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87743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DA7-24ED-4066-A1C8-ED1D501D7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547" y="125834"/>
            <a:ext cx="5092906" cy="5177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ADC01-AE17-47A0-9EE4-B69D22B97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558" y="941400"/>
            <a:ext cx="5084979" cy="497519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Officium has 2 different implemented speech functions, they are titled as known in the source code: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Talk – allows for direct audio output via system speakers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>
                <a:latin typeface="Franklin Gothic Book" panose="020B0503020102020204" pitchFamily="34" charset="0"/>
              </a:rPr>
              <a:t>Speak – plays converted speech through system default media player, as seen in Fig.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" panose="020B0503020102020204" pitchFamily="34" charset="0"/>
              </a:rPr>
              <a:t>The need for these two separate functions lies in the length of the message from Officium to the user. Shorter messages – these are basically notifiers that an command has been executed, they are about 1 to 3 seconds long – are better suited for quick output that does not interrupt the user thus, we use the talk functions for these. Longer messages – about 20 to 40 seconds long are disseminated via the speak function so as to allow the user to terminate them whenever they wish.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Franklin Gothic Book" panose="020B0503020102020204" pitchFamily="34" charset="0"/>
              </a:rPr>
              <a:t>Note: For Talk function output example, please see the recorded demo.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Franklin Gothic Book" panose="020B0503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67DF82-CC24-449C-843C-763C6333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617"/>
            <a:ext cx="5898393" cy="3380764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8F891620-FA46-46EC-8483-FE38E821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5119381"/>
            <a:ext cx="5898393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2	Speak function audio output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F249276-28D7-4566-8CAC-81433955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559694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DDA5-AE41-43C4-9C79-CDCBE842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020"/>
          </a:xfrm>
        </p:spPr>
        <p:txBody>
          <a:bodyPr/>
          <a:lstStyle/>
          <a:p>
            <a:pPr algn="ctr"/>
            <a:r>
              <a:rPr lang="en-US" b="1" dirty="0">
                <a:latin typeface="Franklin Gothic Medium Cond" panose="020B0606030402020204" pitchFamily="34" charset="0"/>
              </a:rPr>
              <a:t>The Speech Function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1127A-94B0-43A6-8052-E11A5B2A5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398577"/>
            <a:ext cx="10243780" cy="4909944"/>
          </a:xfrm>
        </p:spPr>
        <p:txBody>
          <a:bodyPr/>
          <a:lstStyle/>
          <a:p>
            <a:r>
              <a:rPr lang="en-US" dirty="0">
                <a:latin typeface="Franklin Gothic Book" panose="020B0503020102020204" pitchFamily="34" charset="0"/>
              </a:rPr>
              <a:t>Concerning the Speak function: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gTTS module – a python tool that interfaces with Google Translate’s text to speech API.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It writes spoken mp3 data to a file and plays it via default media player.</a:t>
            </a:r>
          </a:p>
          <a:p>
            <a:pPr marL="400050"/>
            <a:r>
              <a:rPr lang="en-US" dirty="0">
                <a:latin typeface="Franklin Gothic Book" panose="020B0503020102020204" pitchFamily="34" charset="0"/>
              </a:rPr>
              <a:t>Concerning the Talk function: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We make use of the pygame module – it is a cross-platform set of Python modules designed for writing video games. It includes computer graphics and sound libraries designed to be used with the Python programming language.</a:t>
            </a:r>
          </a:p>
          <a:p>
            <a:pPr marL="857250" lvl="1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</a:rPr>
              <a:t>The mixer method within this module allows for the loading and playing sounds and must be initialized before using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72C1B-5F98-48F7-9CF4-4AB76183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72104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91906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We shall now move onto the different functions that Officium helps users perform. The first of these is the </a:t>
            </a:r>
            <a:r>
              <a:rPr lang="en-US" b="1" u="sng" dirty="0">
                <a:latin typeface="Franklin Gothic Book" panose="020B0503020102020204" pitchFamily="34" charset="0"/>
              </a:rPr>
              <a:t>navigation to a particular webpage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, we do this in the following steps: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Performing this operation require the use of the Webbrowser module - The webbrowser module in Python provides an interface to display Web-based documents.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Before we can simply execute the operation, we must first identify the required domain.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domain is found by using the Regular expression module – This module specifies a set of strings that matches it.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Now what we do is use regular expression functions (re.search()) such that we identify a particular string – in this case we identify the domain of the website to be opened – if the search is successful we pass on a search object to the Webbrowser module – by simply calling the open() function – which then displays the webpage in the user’s web browser.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C0F2-5A85-4A39-94A5-4262E987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389317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B4BBDF-A7F6-4F3F-9C71-94B041792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36" y="1589542"/>
            <a:ext cx="5012539" cy="321903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CC9B8F-9622-4FAF-8907-D022EF73B4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27" y="1589542"/>
            <a:ext cx="5519450" cy="3219030"/>
          </a:xfr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3	Code snippet for website navigation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6692902" y="4808573"/>
            <a:ext cx="4395787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4	Output for website navigation to imdb.com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6A8BB42-B487-4193-88E2-23D7E31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8614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70CA-57D5-4710-8037-F7FF78DF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90006"/>
            <a:ext cx="9404723" cy="839187"/>
          </a:xfrm>
        </p:spPr>
        <p:txBody>
          <a:bodyPr/>
          <a:lstStyle/>
          <a:p>
            <a:pPr algn="ctr"/>
            <a:r>
              <a:rPr lang="en-US" sz="4400" b="1" dirty="0">
                <a:latin typeface="Franklin Gothic Medium Cond" panose="020B0606030402020204" pitchFamily="34" charset="0"/>
              </a:rPr>
              <a:t>The Functions Performed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2BBDE-9DBE-498C-A423-82D401643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76" y="950753"/>
            <a:ext cx="8946541" cy="4956494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second function is concerning the </a:t>
            </a:r>
            <a:r>
              <a:rPr lang="en-US" b="1" u="sng" dirty="0">
                <a:latin typeface="Franklin Gothic Book" panose="020B0503020102020204" pitchFamily="34" charset="0"/>
              </a:rPr>
              <a:t>sending of emails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This is possible using 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.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stands for Simple Mail Transfer Protocol.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The </a:t>
            </a:r>
            <a:r>
              <a:rPr lang="en-US" sz="2000" b="1" dirty="0" err="1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smtplib</a:t>
            </a:r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 module defines an SMTP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Franklin Gothic Book" panose="020B0503020102020204" pitchFamily="34" charset="0"/>
              </a:rPr>
              <a:t>client session object that can be used to send mail to any Internet machines with an SMTP (Simple Mail Transfer Protocol) or ESTMP (Extended Simple Mail Transfer Protocol) listener daemon.</a:t>
            </a:r>
          </a:p>
          <a:p>
            <a:pPr lvl="1"/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47B7CE0-7526-4A32-B891-42BE18F55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49597" y="606471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5	Interface when sending an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C8BAC-4BF5-4921-A015-7FBD8C705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17" y="3561739"/>
            <a:ext cx="5847057" cy="259869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E7817192-5F6D-4E50-9C1B-0E4FEE8F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62129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6D81-BAD1-4F0B-9FE2-FE18366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4963"/>
          </a:xfrm>
        </p:spPr>
        <p:txBody>
          <a:bodyPr/>
          <a:lstStyle/>
          <a:p>
            <a:pPr algn="ctr"/>
            <a:r>
              <a:rPr lang="en-US" sz="4000" b="1" dirty="0">
                <a:latin typeface="Franklin Gothic Medium Cond" panose="020B0606030402020204" pitchFamily="34" charset="0"/>
              </a:rPr>
              <a:t>The Functions Performed </a:t>
            </a:r>
            <a:r>
              <a:rPr lang="en-US" sz="4400" b="1" dirty="0">
                <a:latin typeface="Franklin Gothic Medium Cond" panose="020B0606030402020204" pitchFamily="34" charset="0"/>
              </a:rPr>
              <a:t>(Cont’d)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4DCCBD-A626-442B-BDAE-52EC934B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3313" y="4808573"/>
            <a:ext cx="4395787" cy="459885"/>
          </a:xfrm>
        </p:spPr>
        <p:txBody>
          <a:bodyPr/>
          <a:lstStyle/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6	Code snippet for email sending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E65E6F3-631D-46E4-8730-9503A6479A3A}"/>
              </a:ext>
            </a:extLst>
          </p:cNvPr>
          <p:cNvSpPr txBox="1">
            <a:spLocks/>
          </p:cNvSpPr>
          <p:nvPr/>
        </p:nvSpPr>
        <p:spPr>
          <a:xfrm>
            <a:off x="7508188" y="5015013"/>
            <a:ext cx="3236263" cy="4598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1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Franklin Gothic Book" panose="020B0503020102020204" pitchFamily="34" charset="0"/>
              </a:rPr>
              <a:t>Fig. 7	Output for sending an email – up is sender side and down is receiver side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5ABDDB-BBE9-40F6-98BF-043EBA29F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1589542"/>
            <a:ext cx="5176008" cy="33893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25072-FD4F-4ECD-B595-F802AA5A5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1589542"/>
            <a:ext cx="3200400" cy="1531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4D1AF-0525-4AF6-9903-7A3A01D6A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51" y="3624044"/>
            <a:ext cx="3200400" cy="1354847"/>
          </a:xfrm>
          <a:prstGeom prst="rect">
            <a:avLst/>
          </a:prstGeom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ED37D06-F7CF-49F4-A9F7-8DA014C5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r>
              <a:rPr lang="en-US" sz="1800" dirty="0">
                <a:latin typeface="Franklin Gothic Book" panose="020B0503020102020204" pitchFamily="34" charset="0"/>
              </a:rPr>
              <a:t>CS 102</a:t>
            </a:r>
          </a:p>
        </p:txBody>
      </p:sp>
    </p:spTree>
    <p:extLst>
      <p:ext uri="{BB962C8B-B14F-4D97-AF65-F5344CB8AC3E}">
        <p14:creationId xmlns:p14="http://schemas.microsoft.com/office/powerpoint/2010/main" val="1172241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</TotalTime>
  <Words>2386</Words>
  <Application>Microsoft Office PowerPoint</Application>
  <PresentationFormat>Widescreen</PresentationFormat>
  <Paragraphs>198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Century Gothic</vt:lpstr>
      <vt:lpstr>Franklin Gothic Book</vt:lpstr>
      <vt:lpstr>Franklin Gothic Medium Cond</vt:lpstr>
      <vt:lpstr>Wingdings 3</vt:lpstr>
      <vt:lpstr>Ion</vt:lpstr>
      <vt:lpstr>DSA PROJECT FINAL DEMO</vt:lpstr>
      <vt:lpstr>Introduction</vt:lpstr>
      <vt:lpstr>Introduction (Cont’d)</vt:lpstr>
      <vt:lpstr>The Speech Function</vt:lpstr>
      <vt:lpstr>The Speech Function (Cont’d)</vt:lpstr>
      <vt:lpstr>The Functions Performed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PowerPoint Presentation</vt:lpstr>
      <vt:lpstr>The Functions Performed (Cont’d)</vt:lpstr>
      <vt:lpstr>The Functions Performed (Cont’d)</vt:lpstr>
      <vt:lpstr>The Functions Performed (Cont’d)</vt:lpstr>
      <vt:lpstr>The Functions Performed (Cont’d)</vt:lpstr>
      <vt:lpstr>Data Structures Implementation</vt:lpstr>
      <vt:lpstr>Data Structures Implementation (Cont’d)</vt:lpstr>
      <vt:lpstr>PowerPoint Presentation</vt:lpstr>
      <vt:lpstr>PowerPoint Presentation</vt:lpstr>
      <vt:lpstr>PowerPoint Presentation</vt:lpstr>
      <vt:lpstr>Challenges Addressed</vt:lpstr>
      <vt:lpstr>Dealing with errors</vt:lpstr>
      <vt:lpstr>Work Load Distribution</vt:lpstr>
      <vt:lpstr>Work Load Distribution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PROJECT FINAL DEMO</dc:title>
  <dc:creator>Fahad Shaikh</dc:creator>
  <cp:lastModifiedBy>Fahad Shaikh</cp:lastModifiedBy>
  <cp:revision>45</cp:revision>
  <dcterms:created xsi:type="dcterms:W3CDTF">2020-06-22T11:47:49Z</dcterms:created>
  <dcterms:modified xsi:type="dcterms:W3CDTF">2020-06-24T08:17:42Z</dcterms:modified>
</cp:coreProperties>
</file>